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7" r:id="rId11"/>
    <p:sldId id="268" r:id="rId12"/>
    <p:sldId id="269" r:id="rId13"/>
    <p:sldId id="270" r:id="rId14"/>
    <p:sldId id="271" r:id="rId15"/>
    <p:sldId id="264" r:id="rId16"/>
    <p:sldId id="265" r:id="rId17"/>
    <p:sldId id="272" r:id="rId18"/>
    <p:sldId id="273" r:id="rId19"/>
    <p:sldId id="27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C20794F-32A1-4B8A-9EA9-3089E9BBB5A8}" type="datetimeFigureOut">
              <a:rPr lang="es-ES" smtClean="0"/>
              <a:pPr/>
              <a:t>25/02/2010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8A8DD1-2086-42A2-BC0E-54A00EEF068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0794F-32A1-4B8A-9EA9-3089E9BBB5A8}" type="datetimeFigureOut">
              <a:rPr lang="es-ES" smtClean="0"/>
              <a:pPr/>
              <a:t>25/02/2010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A8DD1-2086-42A2-BC0E-54A00EEF068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hyperlink" Target="http://www.ecologismo.com/2008/08/22/consejos-de-reciclaje-de-vidrios-en-cas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lD5vk5103q0" TargetMode="External"/><Relationship Id="rId2" Type="http://schemas.openxmlformats.org/officeDocument/2006/relationships/hyperlink" Target="http://www.youtube.com/watch?v=ynJT9oi6p1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357298"/>
            <a:ext cx="7772400" cy="1470025"/>
          </a:xfrm>
        </p:spPr>
        <p:txBody>
          <a:bodyPr/>
          <a:lstStyle/>
          <a:p>
            <a:r>
              <a:rPr lang="es-ES" dirty="0" smtClean="0">
                <a:solidFill>
                  <a:srgbClr val="0070C0"/>
                </a:solidFill>
              </a:rPr>
              <a:t>El reciclaje</a:t>
            </a:r>
            <a:endParaRPr lang="es-ES" dirty="0">
              <a:solidFill>
                <a:srgbClr val="0070C0"/>
              </a:solidFill>
            </a:endParaRPr>
          </a:p>
        </p:txBody>
      </p:sp>
      <p:pic>
        <p:nvPicPr>
          <p:cNvPr id="1026" name="Picture 2" descr="G:\Pictures\Imagen1.jpg"/>
          <p:cNvPicPr>
            <a:picLocks noChangeAspect="1" noChangeArrowheads="1"/>
          </p:cNvPicPr>
          <p:nvPr/>
        </p:nvPicPr>
        <p:blipFill>
          <a:blip r:embed="rId2" cstate="print"/>
          <a:srcRect/>
          <a:stretch>
            <a:fillRect/>
          </a:stretch>
        </p:blipFill>
        <p:spPr bwMode="auto">
          <a:xfrm>
            <a:off x="3071802" y="3857628"/>
            <a:ext cx="2871783" cy="131137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Plástico:</a:t>
            </a:r>
            <a:endParaRPr lang="es-ES" dirty="0">
              <a:solidFill>
                <a:srgbClr val="0070C0"/>
              </a:solidFill>
            </a:endParaRPr>
          </a:p>
        </p:txBody>
      </p:sp>
      <p:pic>
        <p:nvPicPr>
          <p:cNvPr id="24578" name="Picture 2" descr="http://www.dforceblog.com/wp-content/gallery/casa-botellas/botellas1.jpg"/>
          <p:cNvPicPr>
            <a:picLocks noChangeAspect="1" noChangeArrowheads="1"/>
          </p:cNvPicPr>
          <p:nvPr/>
        </p:nvPicPr>
        <p:blipFill>
          <a:blip r:embed="rId2" cstate="print"/>
          <a:srcRect/>
          <a:stretch>
            <a:fillRect/>
          </a:stretch>
        </p:blipFill>
        <p:spPr bwMode="auto">
          <a:xfrm>
            <a:off x="2000232" y="1857364"/>
            <a:ext cx="5715000" cy="4286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Plástico:</a:t>
            </a:r>
            <a:endParaRPr lang="es-ES" dirty="0">
              <a:solidFill>
                <a:srgbClr val="0070C0"/>
              </a:solidFill>
            </a:endParaRPr>
          </a:p>
        </p:txBody>
      </p:sp>
      <p:pic>
        <p:nvPicPr>
          <p:cNvPr id="28674" name="Picture 2" descr="http://www.arqchile.cl/casa_botella02.jpg"/>
          <p:cNvPicPr>
            <a:picLocks noChangeAspect="1" noChangeArrowheads="1"/>
          </p:cNvPicPr>
          <p:nvPr/>
        </p:nvPicPr>
        <p:blipFill>
          <a:blip r:embed="rId2" cstate="print"/>
          <a:srcRect/>
          <a:stretch>
            <a:fillRect/>
          </a:stretch>
        </p:blipFill>
        <p:spPr bwMode="auto">
          <a:xfrm>
            <a:off x="2285984" y="2357430"/>
            <a:ext cx="4762500" cy="2695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229600" cy="1143000"/>
          </a:xfrm>
        </p:spPr>
        <p:txBody>
          <a:bodyPr/>
          <a:lstStyle/>
          <a:p>
            <a:r>
              <a:rPr lang="es-ES" dirty="0" smtClean="0">
                <a:solidFill>
                  <a:srgbClr val="0070C0"/>
                </a:solidFill>
              </a:rPr>
              <a:t>Plástico:</a:t>
            </a:r>
            <a:endParaRPr lang="es-ES" dirty="0">
              <a:solidFill>
                <a:srgbClr val="0070C0"/>
              </a:solidFill>
            </a:endParaRPr>
          </a:p>
        </p:txBody>
      </p:sp>
      <p:pic>
        <p:nvPicPr>
          <p:cNvPr id="27650" name="Picture 2" descr="http://3.bp.blogspot.com/_dySqQUE7BnM/SyHK1RxqGJI/AAAAAAAAKFk/xGHITrvRVOg/s320/DSC01454.JPG"/>
          <p:cNvPicPr>
            <a:picLocks noChangeAspect="1" noChangeArrowheads="1"/>
          </p:cNvPicPr>
          <p:nvPr/>
        </p:nvPicPr>
        <p:blipFill>
          <a:blip r:embed="rId2" cstate="print"/>
          <a:srcRect/>
          <a:stretch>
            <a:fillRect/>
          </a:stretch>
        </p:blipFill>
        <p:spPr bwMode="auto">
          <a:xfrm>
            <a:off x="3143240" y="2500306"/>
            <a:ext cx="3048000"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642918"/>
            <a:ext cx="8229600" cy="1143000"/>
          </a:xfrm>
        </p:spPr>
        <p:txBody>
          <a:bodyPr/>
          <a:lstStyle/>
          <a:p>
            <a:r>
              <a:rPr lang="es-ES" dirty="0" smtClean="0">
                <a:solidFill>
                  <a:srgbClr val="0070C0"/>
                </a:solidFill>
              </a:rPr>
              <a:t>Plástico:</a:t>
            </a:r>
            <a:endParaRPr lang="es-ES" dirty="0">
              <a:solidFill>
                <a:srgbClr val="0070C0"/>
              </a:solidFill>
            </a:endParaRPr>
          </a:p>
        </p:txBody>
      </p:sp>
      <p:pic>
        <p:nvPicPr>
          <p:cNvPr id="26626" name="Picture 2" descr="http://4.bp.blogspot.com/_dySqQUE7BnM/SyHK0sHqmLI/AAAAAAAAKFU/cEothMok0t0/s320/DSC03076.JPG"/>
          <p:cNvPicPr>
            <a:picLocks noChangeAspect="1" noChangeArrowheads="1"/>
          </p:cNvPicPr>
          <p:nvPr/>
        </p:nvPicPr>
        <p:blipFill>
          <a:blip r:embed="rId2" cstate="print"/>
          <a:srcRect/>
          <a:stretch>
            <a:fillRect/>
          </a:stretch>
        </p:blipFill>
        <p:spPr bwMode="auto">
          <a:xfrm>
            <a:off x="3143240" y="2428868"/>
            <a:ext cx="3048000"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1143000"/>
          </a:xfrm>
        </p:spPr>
        <p:txBody>
          <a:bodyPr/>
          <a:lstStyle/>
          <a:p>
            <a:r>
              <a:rPr lang="es-ES" dirty="0" smtClean="0">
                <a:solidFill>
                  <a:srgbClr val="0070C0"/>
                </a:solidFill>
              </a:rPr>
              <a:t>Plástico:</a:t>
            </a:r>
            <a:endParaRPr lang="es-ES" dirty="0">
              <a:solidFill>
                <a:srgbClr val="0070C0"/>
              </a:solidFill>
            </a:endParaRPr>
          </a:p>
        </p:txBody>
      </p:sp>
      <p:pic>
        <p:nvPicPr>
          <p:cNvPr id="25602" name="Picture 2" descr="http://www.arqchile.cl/casa_botella04.jpg"/>
          <p:cNvPicPr>
            <a:picLocks noChangeAspect="1" noChangeArrowheads="1"/>
          </p:cNvPicPr>
          <p:nvPr/>
        </p:nvPicPr>
        <p:blipFill>
          <a:blip r:embed="rId2" cstate="print"/>
          <a:srcRect/>
          <a:stretch>
            <a:fillRect/>
          </a:stretch>
        </p:blipFill>
        <p:spPr bwMode="auto">
          <a:xfrm>
            <a:off x="2428860" y="2071678"/>
            <a:ext cx="4762500" cy="3581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229600" cy="1143000"/>
          </a:xfrm>
        </p:spPr>
        <p:txBody>
          <a:bodyPr/>
          <a:lstStyle/>
          <a:p>
            <a:r>
              <a:rPr lang="es-ES" dirty="0" smtClean="0">
                <a:solidFill>
                  <a:srgbClr val="0070C0"/>
                </a:solidFill>
              </a:rPr>
              <a:t>Vidrio:</a:t>
            </a:r>
            <a:endParaRPr lang="es-ES" dirty="0">
              <a:solidFill>
                <a:srgbClr val="0070C0"/>
              </a:solidFill>
            </a:endParaRPr>
          </a:p>
        </p:txBody>
      </p:sp>
      <p:sp>
        <p:nvSpPr>
          <p:cNvPr id="3" name="2 Marcador de contenido"/>
          <p:cNvSpPr>
            <a:spLocks noGrp="1"/>
          </p:cNvSpPr>
          <p:nvPr>
            <p:ph idx="1"/>
          </p:nvPr>
        </p:nvSpPr>
        <p:spPr/>
        <p:txBody>
          <a:bodyPr/>
          <a:lstStyle/>
          <a:p>
            <a:r>
              <a:rPr lang="es-ES" dirty="0" smtClean="0"/>
              <a:t>El reciclaje de vidrio es considerado uno de los más fáciles, pues las características del material resultan fácilmente recuperables. El vidrio de un envase puede ser reutilizado, creando uno exactamente igual al original. Los pasos para llevar a cabo el proceso son:</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Vidrio:</a:t>
            </a:r>
            <a:endParaRPr lang="es-ES" dirty="0">
              <a:solidFill>
                <a:srgbClr val="0070C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t>Limpieza inicial y separación por colores </a:t>
            </a:r>
          </a:p>
          <a:p>
            <a:r>
              <a:rPr lang="es-ES" dirty="0" smtClean="0"/>
              <a:t>Rotura y trituración del vidrio </a:t>
            </a:r>
          </a:p>
          <a:p>
            <a:r>
              <a:rPr lang="es-ES" dirty="0" smtClean="0"/>
              <a:t>Almacenamiento y transporte: el vidrio roto es muy denso, por lo tanto se requieren de grandes contenedores para su almacenamiento. </a:t>
            </a:r>
          </a:p>
          <a:p>
            <a:r>
              <a:rPr lang="es-ES" dirty="0" smtClean="0"/>
              <a:t>Procesamiento final: se realiza un lavado final en la fábrica, donde se separa residuos como plásticos, etiquetas, etc. Se funde el vidrio en un horno a altas temperaturas hasta que caen en una máquina moldeadora para que tomen la forma de un recipiente. Los recipientes enfriados son despachados a las fábricas o embotelladoras de alguna marca en particular.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Vidrio:</a:t>
            </a:r>
            <a:endParaRPr lang="es-ES" dirty="0">
              <a:solidFill>
                <a:srgbClr val="0070C0"/>
              </a:solidFill>
            </a:endParaRPr>
          </a:p>
        </p:txBody>
      </p:sp>
      <p:pic>
        <p:nvPicPr>
          <p:cNvPr id="29698" name="Picture 2" descr="http://html.rincondelvago.com/000155170.png"/>
          <p:cNvPicPr>
            <a:picLocks noChangeAspect="1" noChangeArrowheads="1"/>
          </p:cNvPicPr>
          <p:nvPr/>
        </p:nvPicPr>
        <p:blipFill>
          <a:blip r:embed="rId2" cstate="print"/>
          <a:srcRect/>
          <a:stretch>
            <a:fillRect/>
          </a:stretch>
        </p:blipFill>
        <p:spPr bwMode="auto">
          <a:xfrm>
            <a:off x="142844" y="4200525"/>
            <a:ext cx="3162300" cy="2657475"/>
          </a:xfrm>
          <a:prstGeom prst="rect">
            <a:avLst/>
          </a:prstGeom>
          <a:noFill/>
        </p:spPr>
      </p:pic>
      <p:pic>
        <p:nvPicPr>
          <p:cNvPr id="29700" name="Picture 4" descr="http://2.bp.blogspot.com/_5-KSI-CJRPc/SQhC8pUlj-I/AAAAAAAAB0M/KGHMrVOhYBA/s320/Imagen+3.png"/>
          <p:cNvPicPr>
            <a:picLocks noChangeAspect="1" noChangeArrowheads="1"/>
          </p:cNvPicPr>
          <p:nvPr/>
        </p:nvPicPr>
        <p:blipFill>
          <a:blip r:embed="rId3" cstate="print"/>
          <a:srcRect/>
          <a:stretch>
            <a:fillRect/>
          </a:stretch>
        </p:blipFill>
        <p:spPr bwMode="auto">
          <a:xfrm>
            <a:off x="5429256" y="3810000"/>
            <a:ext cx="3028950" cy="3048000"/>
          </a:xfrm>
          <a:prstGeom prst="rect">
            <a:avLst/>
          </a:prstGeom>
          <a:noFill/>
        </p:spPr>
      </p:pic>
      <p:pic>
        <p:nvPicPr>
          <p:cNvPr id="29702" name="Picture 6" descr="http://img.decoesfera.com/2008/06/senderos%20en%20azulejos%20de%20cristal%20reciclado.jpg"/>
          <p:cNvPicPr>
            <a:picLocks noChangeAspect="1" noChangeArrowheads="1"/>
          </p:cNvPicPr>
          <p:nvPr/>
        </p:nvPicPr>
        <p:blipFill>
          <a:blip r:embed="rId4" cstate="print"/>
          <a:srcRect/>
          <a:stretch>
            <a:fillRect/>
          </a:stretch>
        </p:blipFill>
        <p:spPr bwMode="auto">
          <a:xfrm>
            <a:off x="285720" y="1571612"/>
            <a:ext cx="3438525" cy="2543175"/>
          </a:xfrm>
          <a:prstGeom prst="rect">
            <a:avLst/>
          </a:prstGeom>
          <a:noFill/>
        </p:spPr>
      </p:pic>
      <p:pic>
        <p:nvPicPr>
          <p:cNvPr id="29704" name="Picture 8" descr="http://www.ecologismo.com/wp-content/uploads/2008/08/reciclado-de-vidrio.jpg"/>
          <p:cNvPicPr>
            <a:picLocks noChangeAspect="1" noChangeArrowheads="1"/>
          </p:cNvPicPr>
          <p:nvPr/>
        </p:nvPicPr>
        <p:blipFill>
          <a:blip r:embed="rId5" cstate="print"/>
          <a:srcRect/>
          <a:stretch>
            <a:fillRect/>
          </a:stretch>
        </p:blipFill>
        <p:spPr bwMode="auto">
          <a:xfrm>
            <a:off x="4214810" y="1357298"/>
            <a:ext cx="4762500" cy="2476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700"/>
                                        </p:tgtEl>
                                        <p:attrNameLst>
                                          <p:attrName>style.visibility</p:attrName>
                                        </p:attrNameLst>
                                      </p:cBhvr>
                                      <p:to>
                                        <p:strVal val="visible"/>
                                      </p:to>
                                    </p:set>
                                    <p:animEffect transition="in" filter="fade">
                                      <p:cBhvr>
                                        <p:cTn id="12" dur="2000"/>
                                        <p:tgtEl>
                                          <p:spTgt spid="2970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02"/>
                                        </p:tgtEl>
                                        <p:attrNameLst>
                                          <p:attrName>style.visibility</p:attrName>
                                        </p:attrNameLst>
                                      </p:cBhvr>
                                      <p:to>
                                        <p:strVal val="visible"/>
                                      </p:to>
                                    </p:set>
                                    <p:animEffect transition="in" filter="fade">
                                      <p:cBhvr>
                                        <p:cTn id="17" dur="2000"/>
                                        <p:tgtEl>
                                          <p:spTgt spid="2970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704"/>
                                        </p:tgtEl>
                                        <p:attrNameLst>
                                          <p:attrName>style.visibility</p:attrName>
                                        </p:attrNameLst>
                                      </p:cBhvr>
                                      <p:to>
                                        <p:strVal val="visible"/>
                                      </p:to>
                                    </p:set>
                                    <p:animEffect transition="in" filter="fade">
                                      <p:cBhvr>
                                        <p:cTn id="22" dur="20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229600" cy="1143000"/>
          </a:xfrm>
        </p:spPr>
        <p:txBody>
          <a:bodyPr/>
          <a:lstStyle/>
          <a:p>
            <a:r>
              <a:rPr lang="es-ES" dirty="0" smtClean="0">
                <a:solidFill>
                  <a:srgbClr val="0070C0"/>
                </a:solidFill>
              </a:rPr>
              <a:t>Reciclaje:</a:t>
            </a:r>
            <a:endParaRPr lang="es-ES" dirty="0">
              <a:solidFill>
                <a:srgbClr val="0070C0"/>
              </a:solidFill>
            </a:endParaRPr>
          </a:p>
        </p:txBody>
      </p:sp>
      <p:sp>
        <p:nvSpPr>
          <p:cNvPr id="3" name="2 Marcador de contenido"/>
          <p:cNvSpPr>
            <a:spLocks noGrp="1"/>
          </p:cNvSpPr>
          <p:nvPr>
            <p:ph idx="1"/>
          </p:nvPr>
        </p:nvSpPr>
        <p:spPr/>
        <p:txBody>
          <a:bodyPr/>
          <a:lstStyle/>
          <a:p>
            <a:r>
              <a:rPr lang="es-ES" dirty="0" smtClean="0">
                <a:hlinkClick r:id="rId2"/>
              </a:rPr>
              <a:t>http://www.ecologismo.com/2008/08/22/consejos-de-reciclaje-de-vidrios-en-casa/</a:t>
            </a:r>
            <a:endParaRPr lang="es-ES" dirty="0" smtClean="0"/>
          </a:p>
          <a:p>
            <a:endParaRPr lang="es-ES" dirty="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229600" cy="1143000"/>
          </a:xfrm>
        </p:spPr>
        <p:txBody>
          <a:bodyPr/>
          <a:lstStyle/>
          <a:p>
            <a:r>
              <a:rPr lang="es-ES" dirty="0" smtClean="0">
                <a:solidFill>
                  <a:srgbClr val="0070C0"/>
                </a:solidFill>
              </a:rPr>
              <a:t>Reciclaje:</a:t>
            </a:r>
            <a:endParaRPr lang="es-ES" dirty="0">
              <a:solidFill>
                <a:srgbClr val="0070C0"/>
              </a:solidFill>
            </a:endParaRPr>
          </a:p>
        </p:txBody>
      </p:sp>
      <p:sp>
        <p:nvSpPr>
          <p:cNvPr id="3" name="2 Marcador de contenido"/>
          <p:cNvSpPr>
            <a:spLocks noGrp="1"/>
          </p:cNvSpPr>
          <p:nvPr>
            <p:ph idx="1"/>
          </p:nvPr>
        </p:nvSpPr>
        <p:spPr/>
        <p:txBody>
          <a:bodyPr/>
          <a:lstStyle/>
          <a:p>
            <a:r>
              <a:rPr lang="es-ES" dirty="0" smtClean="0">
                <a:solidFill>
                  <a:srgbClr val="0070C0"/>
                </a:solidFill>
              </a:rPr>
              <a:t>Reciclaje de papel: </a:t>
            </a:r>
            <a:r>
              <a:rPr lang="es-ES" dirty="0" smtClean="0">
                <a:solidFill>
                  <a:srgbClr val="0070C0"/>
                </a:solidFill>
                <a:hlinkClick r:id="rId2"/>
              </a:rPr>
              <a:t>http://www.youtube.com/watch?v=ynJT9oi6p1A</a:t>
            </a:r>
            <a:r>
              <a:rPr lang="es-ES" dirty="0" smtClean="0">
                <a:solidFill>
                  <a:srgbClr val="0070C0"/>
                </a:solidFill>
              </a:rPr>
              <a:t> </a:t>
            </a:r>
          </a:p>
          <a:p>
            <a:endParaRPr lang="es-ES" dirty="0">
              <a:solidFill>
                <a:srgbClr val="0070C0"/>
              </a:solidFill>
            </a:endParaRPr>
          </a:p>
          <a:p>
            <a:r>
              <a:rPr lang="es-ES" dirty="0" smtClean="0">
                <a:solidFill>
                  <a:srgbClr val="0070C0"/>
                </a:solidFill>
              </a:rPr>
              <a:t>Reciclaje de vidrio:</a:t>
            </a:r>
          </a:p>
          <a:p>
            <a:pPr>
              <a:buNone/>
            </a:pPr>
            <a:r>
              <a:rPr lang="es-ES" dirty="0">
                <a:solidFill>
                  <a:srgbClr val="0070C0"/>
                </a:solidFill>
              </a:rPr>
              <a:t> </a:t>
            </a:r>
            <a:r>
              <a:rPr lang="es-ES" dirty="0" smtClean="0">
                <a:solidFill>
                  <a:srgbClr val="0070C0"/>
                </a:solidFill>
              </a:rPr>
              <a:t>   </a:t>
            </a:r>
            <a:r>
              <a:rPr lang="es-ES" dirty="0" smtClean="0">
                <a:solidFill>
                  <a:srgbClr val="0070C0"/>
                </a:solidFill>
                <a:hlinkClick r:id="rId3"/>
              </a:rPr>
              <a:t>http://www.youtube.com/watch?v=lD5vk5103q0</a:t>
            </a:r>
            <a:r>
              <a:rPr lang="es-ES" dirty="0" smtClean="0">
                <a:solidFill>
                  <a:srgbClr val="0070C0"/>
                </a:solidFill>
              </a:rPr>
              <a:t> </a:t>
            </a:r>
            <a:endParaRPr lang="es-ES" dirty="0">
              <a:solidFill>
                <a:srgbClr val="0070C0"/>
              </a:solidFill>
            </a:endParaRPr>
          </a:p>
          <a:p>
            <a:pPr>
              <a:buNone/>
            </a:pPr>
            <a:endParaRPr lang="es-ES" dirty="0">
              <a:solidFill>
                <a:srgbClr val="0070C0"/>
              </a:solidFill>
            </a:endParaRP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¿Qué es el reciclaje?</a:t>
            </a:r>
            <a:endParaRPr lang="es-ES" dirty="0">
              <a:solidFill>
                <a:srgbClr val="0070C0"/>
              </a:solidFill>
            </a:endParaRPr>
          </a:p>
        </p:txBody>
      </p:sp>
      <p:sp>
        <p:nvSpPr>
          <p:cNvPr id="5" name="4 Marcador de contenido"/>
          <p:cNvSpPr>
            <a:spLocks noGrp="1"/>
          </p:cNvSpPr>
          <p:nvPr>
            <p:ph idx="1"/>
          </p:nvPr>
        </p:nvSpPr>
        <p:spPr/>
        <p:txBody>
          <a:bodyPr/>
          <a:lstStyle/>
          <a:p>
            <a:r>
              <a:rPr lang="es-ES" dirty="0" smtClean="0"/>
              <a:t>El concepto reciclaje se define como el sometimiento de un residuo en el ciclo de producción para ser reutilizados como materia prima para la fabricación de objetos como por ejemplo, plásticos, vidrios, cartones, etc. El desecho extraído, tras ser reciclado no necesariamente cumplirá la misma función que cumplió en su vida útil.</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229600" cy="1143000"/>
          </a:xfrm>
        </p:spPr>
        <p:txBody>
          <a:bodyPr>
            <a:normAutofit fontScale="90000"/>
          </a:bodyPr>
          <a:lstStyle/>
          <a:p>
            <a:r>
              <a:rPr lang="es-ES" dirty="0" smtClean="0">
                <a:solidFill>
                  <a:srgbClr val="0070C0"/>
                </a:solidFill>
              </a:rPr>
              <a:t>¿Por qué se produce tantos desechos sólidos en la actualidad?</a:t>
            </a:r>
            <a:endParaRPr lang="es-ES" dirty="0">
              <a:solidFill>
                <a:srgbClr val="0070C0"/>
              </a:solidFill>
            </a:endParaRPr>
          </a:p>
        </p:txBody>
      </p:sp>
      <p:sp>
        <p:nvSpPr>
          <p:cNvPr id="3" name="2 Marcador de contenido"/>
          <p:cNvSpPr>
            <a:spLocks noGrp="1"/>
          </p:cNvSpPr>
          <p:nvPr>
            <p:ph idx="1"/>
          </p:nvPr>
        </p:nvSpPr>
        <p:spPr>
          <a:xfrm>
            <a:off x="428596" y="2000240"/>
            <a:ext cx="8229600" cy="4525963"/>
          </a:xfrm>
        </p:spPr>
        <p:txBody>
          <a:bodyPr>
            <a:normAutofit fontScale="92500" lnSpcReduction="10000"/>
          </a:bodyPr>
          <a:lstStyle/>
          <a:p>
            <a:r>
              <a:rPr lang="es-ES" dirty="0" smtClean="0"/>
              <a:t>En la actualidad, el incremento de mercancías y productos ha sido notable, entendido por una insatisfacción de las necesidades del hombre, y al existir un aumento de mercancías y productos, se eleva el número de desechos. Muchos de éstos resultan muy perjudiciales para el medio ambiente y la salud humana y animal, por esta razón las sociedades modernas con ayuda de los ecologistas, han iniciado una fuerte propaganda a favor del reciclaje.</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1143000"/>
          </a:xfrm>
        </p:spPr>
        <p:txBody>
          <a:bodyPr/>
          <a:lstStyle/>
          <a:p>
            <a:r>
              <a:rPr lang="es-ES" dirty="0" smtClean="0">
                <a:solidFill>
                  <a:srgbClr val="0070C0"/>
                </a:solidFill>
              </a:rPr>
              <a:t>Tipos de procesos de reciclaje:</a:t>
            </a:r>
            <a:endParaRPr lang="es-ES" dirty="0">
              <a:solidFill>
                <a:srgbClr val="0070C0"/>
              </a:solidFill>
            </a:endParaRPr>
          </a:p>
        </p:txBody>
      </p:sp>
      <p:sp>
        <p:nvSpPr>
          <p:cNvPr id="3" name="2 Marcador de contenido"/>
          <p:cNvSpPr>
            <a:spLocks noGrp="1"/>
          </p:cNvSpPr>
          <p:nvPr>
            <p:ph idx="1"/>
          </p:nvPr>
        </p:nvSpPr>
        <p:spPr>
          <a:xfrm>
            <a:off x="428596" y="2714620"/>
            <a:ext cx="8229600" cy="4525963"/>
          </a:xfrm>
        </p:spPr>
        <p:txBody>
          <a:bodyPr/>
          <a:lstStyle/>
          <a:p>
            <a:r>
              <a:rPr lang="es-ES" dirty="0" smtClean="0"/>
              <a:t>En las sociedades se lleva a cabo diversos tipos de reciclajes. A continuación, la descripción de los más comunes: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229600" cy="1143000"/>
          </a:xfrm>
        </p:spPr>
        <p:txBody>
          <a:bodyPr/>
          <a:lstStyle/>
          <a:p>
            <a:r>
              <a:rPr lang="es-ES" dirty="0" smtClean="0">
                <a:solidFill>
                  <a:srgbClr val="0070C0"/>
                </a:solidFill>
              </a:rPr>
              <a:t>Papel:</a:t>
            </a:r>
            <a:endParaRPr lang="es-ES" dirty="0">
              <a:solidFill>
                <a:srgbClr val="0070C0"/>
              </a:solidFill>
            </a:endParaRPr>
          </a:p>
        </p:txBody>
      </p:sp>
      <p:sp>
        <p:nvSpPr>
          <p:cNvPr id="3" name="2 Marcador de contenido"/>
          <p:cNvSpPr>
            <a:spLocks noGrp="1"/>
          </p:cNvSpPr>
          <p:nvPr>
            <p:ph idx="1"/>
          </p:nvPr>
        </p:nvSpPr>
        <p:spPr>
          <a:xfrm>
            <a:off x="428596" y="1785926"/>
            <a:ext cx="8229600" cy="4525963"/>
          </a:xfrm>
        </p:spPr>
        <p:txBody>
          <a:bodyPr/>
          <a:lstStyle/>
          <a:p>
            <a:r>
              <a:rPr lang="es-ES" dirty="0" smtClean="0"/>
              <a:t>El reciclaje del papel es considerado uno de los más importantes, entendido por el consumo de bosques que implica su producción. Al utilizar papel reciclado se talan menos árboles y se ahorra energía. Las fases del proceso del reciclaje del papel son las siguientes:</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Papel:</a:t>
            </a:r>
            <a:endParaRPr lang="es-ES" dirty="0">
              <a:solidFill>
                <a:srgbClr val="0070C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t>Recolección: recolección en zonas urbanas de papeles y cartones usados </a:t>
            </a:r>
          </a:p>
          <a:p>
            <a:r>
              <a:rPr lang="es-ES" dirty="0" smtClean="0"/>
              <a:t>Clasificación: las empresas clasifican el papel y cartón recolectado; papeles blancos de escritura, cajas de cartón, papeles de color café para embalaje, etc. </a:t>
            </a:r>
          </a:p>
          <a:p>
            <a:r>
              <a:rPr lang="es-ES" dirty="0" smtClean="0"/>
              <a:t>Enfardado: los papeles ya clasificados son prensados en fardos </a:t>
            </a:r>
          </a:p>
          <a:p>
            <a:r>
              <a:rPr lang="es-ES" dirty="0" smtClean="0"/>
              <a:t>Almacenamiento: fardos guardados en empresas clasificadoras a la espera de ser enviados a empresas de papeles específicos. </a:t>
            </a:r>
          </a:p>
          <a:p>
            <a:r>
              <a:rPr lang="es-ES" dirty="0" smtClean="0"/>
              <a:t>Tratamiento: se limpia el papel de impurezas pesadas, como metales, alambres, etc. y son enviadas a otras industrias para ser reprocesadas.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ecoinventos.files.wordpress.com/2008/06/bolsas.jpg"/>
          <p:cNvPicPr>
            <a:picLocks noChangeAspect="1" noChangeArrowheads="1"/>
          </p:cNvPicPr>
          <p:nvPr/>
        </p:nvPicPr>
        <p:blipFill>
          <a:blip r:embed="rId2" cstate="print"/>
          <a:srcRect/>
          <a:stretch>
            <a:fillRect/>
          </a:stretch>
        </p:blipFill>
        <p:spPr bwMode="auto">
          <a:xfrm>
            <a:off x="2857488" y="3929066"/>
            <a:ext cx="2979895" cy="2428868"/>
          </a:xfrm>
          <a:prstGeom prst="rect">
            <a:avLst/>
          </a:prstGeom>
          <a:noFill/>
        </p:spPr>
      </p:pic>
      <p:sp>
        <p:nvSpPr>
          <p:cNvPr id="2" name="1 Título"/>
          <p:cNvSpPr>
            <a:spLocks noGrp="1"/>
          </p:cNvSpPr>
          <p:nvPr>
            <p:ph type="title"/>
          </p:nvPr>
        </p:nvSpPr>
        <p:spPr>
          <a:xfrm>
            <a:off x="571472" y="571480"/>
            <a:ext cx="8229600" cy="1143000"/>
          </a:xfrm>
        </p:spPr>
        <p:txBody>
          <a:bodyPr/>
          <a:lstStyle/>
          <a:p>
            <a:r>
              <a:rPr lang="es-ES" dirty="0" smtClean="0">
                <a:solidFill>
                  <a:srgbClr val="0070C0"/>
                </a:solidFill>
              </a:rPr>
              <a:t>Papel:</a:t>
            </a:r>
            <a:endParaRPr lang="es-ES" dirty="0">
              <a:solidFill>
                <a:srgbClr val="0070C0"/>
              </a:solidFill>
            </a:endParaRPr>
          </a:p>
        </p:txBody>
      </p:sp>
      <p:pic>
        <p:nvPicPr>
          <p:cNvPr id="3074" name="Picture 2" descr="http://www.nopuedocreer.com/quelohayaninventado/wp-content/images/2008/12/papelera_periodicos.jpg"/>
          <p:cNvPicPr>
            <a:picLocks noChangeAspect="1" noChangeArrowheads="1"/>
          </p:cNvPicPr>
          <p:nvPr/>
        </p:nvPicPr>
        <p:blipFill>
          <a:blip r:embed="rId3" cstate="print"/>
          <a:srcRect/>
          <a:stretch>
            <a:fillRect/>
          </a:stretch>
        </p:blipFill>
        <p:spPr bwMode="auto">
          <a:xfrm>
            <a:off x="142844" y="3071810"/>
            <a:ext cx="2453447" cy="2714620"/>
          </a:xfrm>
          <a:prstGeom prst="rect">
            <a:avLst/>
          </a:prstGeom>
          <a:noFill/>
        </p:spPr>
      </p:pic>
      <p:pic>
        <p:nvPicPr>
          <p:cNvPr id="3076" name="Picture 4" descr="http://img.compradiccion.com/2008/07/cuadernosetsy.JPG"/>
          <p:cNvPicPr>
            <a:picLocks noChangeAspect="1" noChangeArrowheads="1"/>
          </p:cNvPicPr>
          <p:nvPr/>
        </p:nvPicPr>
        <p:blipFill>
          <a:blip r:embed="rId4" cstate="print"/>
          <a:srcRect/>
          <a:stretch>
            <a:fillRect/>
          </a:stretch>
        </p:blipFill>
        <p:spPr bwMode="auto">
          <a:xfrm>
            <a:off x="6143636" y="3214686"/>
            <a:ext cx="3000364" cy="22431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fade">
                                      <p:cBhvr>
                                        <p:cTn id="12" dur="2000"/>
                                        <p:tgtEl>
                                          <p:spTgt spid="307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8"/>
                                        </p:tgtEl>
                                        <p:attrNameLst>
                                          <p:attrName>style.visibility</p:attrName>
                                        </p:attrNameLst>
                                      </p:cBhvr>
                                      <p:to>
                                        <p:strVal val="visible"/>
                                      </p:to>
                                    </p:set>
                                    <p:animEffect transition="in" filter="fade">
                                      <p:cBhvr>
                                        <p:cTn id="17" dur="2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Plástico:</a:t>
            </a:r>
            <a:endParaRPr lang="es-ES" dirty="0">
              <a:solidFill>
                <a:srgbClr val="0070C0"/>
              </a:solidFill>
            </a:endParaRPr>
          </a:p>
        </p:txBody>
      </p:sp>
      <p:sp>
        <p:nvSpPr>
          <p:cNvPr id="3" name="2 Marcador de contenido"/>
          <p:cNvSpPr>
            <a:spLocks noGrp="1"/>
          </p:cNvSpPr>
          <p:nvPr>
            <p:ph idx="1"/>
          </p:nvPr>
        </p:nvSpPr>
        <p:spPr/>
        <p:txBody>
          <a:bodyPr>
            <a:normAutofit lnSpcReduction="10000"/>
          </a:bodyPr>
          <a:lstStyle/>
          <a:p>
            <a:r>
              <a:rPr lang="es-ES" dirty="0" smtClean="0"/>
              <a:t>Otro tipo de reciclaje es el plástico. El problema que trae consigo un residuo de plástico es que tarda aproximadamente 500 años en degradarse y representa un 7% del peso total de la basura doméstica. Una de las grandes dificultades que presenta el reciclaje de plásticos es la clasificación, pues existen más de cincuenta tipos de plásticos y muchos envases están hechos con más de uno. A continuación el proceso de su reciclaje:</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S" dirty="0" smtClean="0">
                <a:solidFill>
                  <a:srgbClr val="0070C0"/>
                </a:solidFill>
              </a:rPr>
              <a:t>Plástico:</a:t>
            </a:r>
            <a:endParaRPr lang="es-ES" dirty="0">
              <a:solidFill>
                <a:srgbClr val="0070C0"/>
              </a:solidFill>
            </a:endParaRPr>
          </a:p>
        </p:txBody>
      </p:sp>
      <p:sp>
        <p:nvSpPr>
          <p:cNvPr id="3" name="2 Marcador de contenido"/>
          <p:cNvSpPr>
            <a:spLocks noGrp="1"/>
          </p:cNvSpPr>
          <p:nvPr>
            <p:ph idx="1"/>
          </p:nvPr>
        </p:nvSpPr>
        <p:spPr/>
        <p:txBody>
          <a:bodyPr>
            <a:normAutofit fontScale="92500" lnSpcReduction="20000"/>
          </a:bodyPr>
          <a:lstStyle/>
          <a:p>
            <a:r>
              <a:rPr lang="es-ES" dirty="0" smtClean="0"/>
              <a:t>Recolección: Se recolectan los residuos plásticos. Es muy importante la ayuda que pueda otorgar la comunidad al dejar separada la basura en las casas </a:t>
            </a:r>
          </a:p>
          <a:p>
            <a:r>
              <a:rPr lang="es-ES" dirty="0" smtClean="0"/>
              <a:t>Centro de reciclado: los residuos se llevan al centro, donde son compactados en fardos y guardados no más de tres meses. </a:t>
            </a:r>
          </a:p>
          <a:p>
            <a:r>
              <a:rPr lang="es-ES" dirty="0" smtClean="0"/>
              <a:t>Clasificación: se clasifica el plástico por tipo y color. Actualmente se han desarrollado tecnologías que permiten clasificarlos automáticamente, ahorrando la mano de obra.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682</Words>
  <Application>Microsoft Office PowerPoint</Application>
  <PresentationFormat>Presentación en pantalla (4:3)</PresentationFormat>
  <Paragraphs>42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El reciclaje</vt:lpstr>
      <vt:lpstr>¿Qué es el reciclaje?</vt:lpstr>
      <vt:lpstr>¿Por qué se produce tantos desechos sólidos en la actualidad?</vt:lpstr>
      <vt:lpstr>Tipos de procesos de reciclaje:</vt:lpstr>
      <vt:lpstr>Papel:</vt:lpstr>
      <vt:lpstr>Papel:</vt:lpstr>
      <vt:lpstr>Papel:</vt:lpstr>
      <vt:lpstr>Plástico:</vt:lpstr>
      <vt:lpstr>Plástico:</vt:lpstr>
      <vt:lpstr>Plástico:</vt:lpstr>
      <vt:lpstr>Plástico:</vt:lpstr>
      <vt:lpstr>Plástico:</vt:lpstr>
      <vt:lpstr>Plástico:</vt:lpstr>
      <vt:lpstr>Plástico:</vt:lpstr>
      <vt:lpstr>Vidrio:</vt:lpstr>
      <vt:lpstr>Vidrio:</vt:lpstr>
      <vt:lpstr>Vidrio:</vt:lpstr>
      <vt:lpstr>Reciclaje:</vt:lpstr>
      <vt:lpstr>Reciclaje:</vt:lpstr>
    </vt:vector>
  </TitlesOfParts>
  <Company>Empresas Publicas de Medellin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Internet</dc:creator>
  <cp:lastModifiedBy>jgomegi</cp:lastModifiedBy>
  <cp:revision>7</cp:revision>
  <dcterms:created xsi:type="dcterms:W3CDTF">2010-02-25T16:02:32Z</dcterms:created>
  <dcterms:modified xsi:type="dcterms:W3CDTF">2010-02-25T17:28:13Z</dcterms:modified>
</cp:coreProperties>
</file>